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968" r:id="rId1"/>
  </p:sldMasterIdLst>
  <p:notesMasterIdLst>
    <p:notesMasterId r:id="rId14"/>
  </p:notesMasterIdLst>
  <p:sldIdLst>
    <p:sldId id="257" r:id="rId2"/>
    <p:sldId id="290" r:id="rId3"/>
    <p:sldId id="291" r:id="rId4"/>
    <p:sldId id="292" r:id="rId5"/>
    <p:sldId id="293" r:id="rId6"/>
    <p:sldId id="312" r:id="rId7"/>
    <p:sldId id="295" r:id="rId8"/>
    <p:sldId id="297" r:id="rId9"/>
    <p:sldId id="315" r:id="rId10"/>
    <p:sldId id="302" r:id="rId11"/>
    <p:sldId id="303" r:id="rId12"/>
    <p:sldId id="314" r:id="rId13"/>
  </p:sldIdLst>
  <p:sldSz cx="9144000" cy="6858000" type="screen4x3"/>
  <p:notesSz cx="6834188" cy="99790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2" autoAdjust="0"/>
  </p:normalViewPr>
  <p:slideViewPr>
    <p:cSldViewPr>
      <p:cViewPr varScale="1">
        <p:scale>
          <a:sx n="95" d="100"/>
          <a:sy n="95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D25BD-B128-4759-8082-3202F0BA2194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4BE44-5732-4B33-89EA-D2715DAD8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510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4BE44-5732-4B33-89EA-D2715DAD810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89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4BE44-5732-4B33-89EA-D2715DAD810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342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17FA3B-C404-4317-B0BC-953931111309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9" r:id="rId1"/>
    <p:sldLayoutId id="2147484970" r:id="rId2"/>
    <p:sldLayoutId id="2147484971" r:id="rId3"/>
    <p:sldLayoutId id="2147484972" r:id="rId4"/>
    <p:sldLayoutId id="2147484973" r:id="rId5"/>
    <p:sldLayoutId id="2147484974" r:id="rId6"/>
    <p:sldLayoutId id="2147484975" r:id="rId7"/>
    <p:sldLayoutId id="2147484976" r:id="rId8"/>
    <p:sldLayoutId id="2147484977" r:id="rId9"/>
    <p:sldLayoutId id="2147484978" r:id="rId10"/>
    <p:sldLayoutId id="21474849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47763" y="7070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60554" y="5607822"/>
            <a:ext cx="77768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dirty="0" smtClean="0"/>
              <a:t> </a:t>
            </a:r>
            <a:endParaRPr kumimoji="0" lang="pl-PL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54729" y="1815061"/>
            <a:ext cx="815991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300" b="1" cap="small" dirty="0" smtClean="0"/>
              <a:t>  </a:t>
            </a:r>
            <a:r>
              <a:rPr lang="de-DE" sz="2300" b="1" cap="small" dirty="0" smtClean="0"/>
              <a:t>WIELOLETNI</a:t>
            </a:r>
            <a:r>
              <a:rPr lang="pl-PL" sz="2300" b="1" cap="small" dirty="0"/>
              <a:t>A</a:t>
            </a:r>
            <a:r>
              <a:rPr lang="pl-PL" sz="2300" b="1" cap="small" dirty="0" smtClean="0"/>
              <a:t> </a:t>
            </a:r>
            <a:r>
              <a:rPr lang="de-DE" sz="2300" b="1" cap="small" dirty="0" smtClean="0"/>
              <a:t> PROGNOZ</a:t>
            </a:r>
            <a:r>
              <a:rPr lang="pl-PL" sz="2300" b="1" cap="small" dirty="0"/>
              <a:t>A</a:t>
            </a:r>
            <a:r>
              <a:rPr lang="pl-PL" sz="2300" b="1" cap="small" dirty="0" smtClean="0"/>
              <a:t>  </a:t>
            </a:r>
            <a:r>
              <a:rPr lang="de-DE" sz="2300" b="1" cap="small" dirty="0" smtClean="0"/>
              <a:t>FINANSOW</a:t>
            </a:r>
            <a:r>
              <a:rPr lang="pl-PL" sz="2300" b="1" cap="small" dirty="0"/>
              <a:t>A</a:t>
            </a:r>
            <a:endParaRPr lang="pl-PL" sz="2300" dirty="0"/>
          </a:p>
          <a:p>
            <a:pPr algn="ctr"/>
            <a:r>
              <a:rPr lang="de-DE" sz="2300" b="1" cap="small" dirty="0"/>
              <a:t>POWIATU  RYCKIEGO  NA  LATA  </a:t>
            </a:r>
            <a:r>
              <a:rPr lang="de-DE" sz="2300" b="1" cap="small" dirty="0" smtClean="0"/>
              <a:t>201</a:t>
            </a:r>
            <a:r>
              <a:rPr lang="pl-PL" sz="2300" b="1" cap="small" dirty="0" smtClean="0"/>
              <a:t>5-2018</a:t>
            </a:r>
            <a:endParaRPr lang="pl-PL" sz="2300" dirty="0"/>
          </a:p>
        </p:txBody>
      </p:sp>
      <p:sp>
        <p:nvSpPr>
          <p:cNvPr id="12" name="Prostokąt 11"/>
          <p:cNvSpPr/>
          <p:nvPr/>
        </p:nvSpPr>
        <p:spPr>
          <a:xfrm>
            <a:off x="1716897" y="338415"/>
            <a:ext cx="6887552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800" b="1" cap="small" dirty="0">
                <a:latin typeface="Times New Roman"/>
                <a:ea typeface="Times New Roman"/>
                <a:cs typeface="Times New Roman"/>
              </a:rPr>
              <a:t>ZARZĄD POWIATU W RYKACH</a:t>
            </a:r>
            <a:endParaRPr lang="pl-PL" sz="28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1400" b="1" cap="small" dirty="0">
                <a:latin typeface="Garamond"/>
                <a:ea typeface="Times New Roman"/>
                <a:cs typeface="Times New Roman"/>
              </a:rPr>
              <a:t> </a:t>
            </a:r>
            <a:endParaRPr lang="pl-PL" sz="1400" dirty="0">
              <a:ea typeface="Calibri"/>
              <a:cs typeface="Times New Roman"/>
            </a:endParaRP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1907704" y="764704"/>
            <a:ext cx="65527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22" y="310965"/>
            <a:ext cx="11334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oliniowy 2"/>
          <p:cNvCxnSpPr/>
          <p:nvPr/>
        </p:nvCxnSpPr>
        <p:spPr>
          <a:xfrm flipV="1">
            <a:off x="657011" y="6179242"/>
            <a:ext cx="765940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Obraz 9" descr="C:\Users\Jadwiga Trzcińska\AppData\Local\Microsoft\Windows\Temporary Internet Files\Content.IE5\KCYHMVPD\MP900449036[1]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5400600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8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76394" y="332656"/>
            <a:ext cx="7776864" cy="79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sz="10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sz="10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pl-PL" sz="105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45818"/>
              </p:ext>
            </p:extLst>
          </p:nvPr>
        </p:nvGraphicFramePr>
        <p:xfrm>
          <a:off x="539552" y="1340769"/>
          <a:ext cx="8013706" cy="3816423"/>
        </p:xfrm>
        <a:graphic>
          <a:graphicData uri="http://schemas.openxmlformats.org/drawingml/2006/table">
            <a:tbl>
              <a:tblPr/>
              <a:tblGrid>
                <a:gridCol w="1904183"/>
                <a:gridCol w="859482"/>
                <a:gridCol w="1153164"/>
                <a:gridCol w="720819"/>
                <a:gridCol w="813317"/>
                <a:gridCol w="690511"/>
                <a:gridCol w="617397"/>
                <a:gridCol w="614690"/>
                <a:gridCol w="640143"/>
              </a:tblGrid>
              <a:tr h="152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Nazwa i cel przedsięwzięcia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Jednostka organizacyjna wykonująca lub koordynująca wykonanie zadania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Klasyfikacja budżetowa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Okres realizacji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Łączne nakłady finansow</a:t>
                      </a:r>
                      <a:r>
                        <a:rPr lang="pl-PL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Limity wydatków w poszczególnych latach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4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1.1. „Działania wodno-środowiskowe w ramach Programu Operacyjnego  RYBY 2007-2013" -Zrównoważony rozwój sektora rybołówstwa i nadbrzeżnych obszarów rybackich 2007-2013", z tego</a:t>
                      </a:r>
                      <a:r>
                        <a:rPr lang="pl-PL" sz="9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Zespół Szkół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 Sobieszynie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Dział 050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Rozdział 05011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2013-2016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1 010 </a:t>
                      </a:r>
                      <a:r>
                        <a:rPr lang="pl-PL" sz="11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480</a:t>
                      </a:r>
                      <a:r>
                        <a:rPr lang="pl-PL" sz="11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256</a:t>
                      </a:r>
                      <a:r>
                        <a:rPr lang="pl-PL" sz="1100" b="1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833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r>
                        <a:rPr lang="pl-PL" sz="1100" b="1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172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7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a) wydatki bieżące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1 010 480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256 833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r>
                        <a:rPr lang="pl-PL" sz="11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172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7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b) wydatki majątkowe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5255" algn="l"/>
                        </a:tabLs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09" marR="14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539552" y="325128"/>
            <a:ext cx="8013706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400" b="1" i="1" dirty="0">
                <a:latin typeface="Times New Roman"/>
                <a:ea typeface="Times New Roman"/>
                <a:cs typeface="Times New Roman"/>
              </a:rPr>
              <a:t>Przedsięwzięcia realizowane w latach 2015 - 2018</a:t>
            </a:r>
            <a:endParaRPr lang="pl-PL" sz="2400" dirty="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79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http://dwarowery.daa.pl/fotki/_sobieszyn/d/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3507"/>
            <a:ext cx="7704856" cy="55988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251901"/>
              </p:ext>
            </p:extLst>
          </p:nvPr>
        </p:nvGraphicFramePr>
        <p:xfrm>
          <a:off x="611560" y="260648"/>
          <a:ext cx="8229600" cy="280416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19225" algn="l"/>
                        </a:tabLst>
                      </a:pPr>
                      <a:r>
                        <a:rPr lang="pl-PL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Stawy w Sobieszynie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5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" y="0"/>
            <a:ext cx="48475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11577"/>
            <a:ext cx="4885295" cy="686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4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załka w prawo 5"/>
          <p:cNvSpPr/>
          <p:nvPr/>
        </p:nvSpPr>
        <p:spPr>
          <a:xfrm>
            <a:off x="235292" y="1916832"/>
            <a:ext cx="1457325" cy="291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7" name="Strzałka w prawo 6"/>
          <p:cNvSpPr/>
          <p:nvPr/>
        </p:nvSpPr>
        <p:spPr>
          <a:xfrm>
            <a:off x="179512" y="27089"/>
            <a:ext cx="1457325" cy="291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67543" y="0"/>
            <a:ext cx="866650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PODSTAWA PRAWNA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Ustawa z dnia 7 sierpnia 2009 roku o finansach publicznych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</a:t>
            </a:r>
            <a:r>
              <a:rPr lang="pl-P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tekst jednolity: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Dz. U. z 2013 r., poz. </a:t>
            </a:r>
            <a:r>
              <a:rPr lang="pl-P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885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Wytyczne Ministra Finans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w sprawie sporządzania Wieloletniej Prognozy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75" algn="l"/>
              </a:tabLst>
            </a:pPr>
            <a:r>
              <a:rPr lang="pl-PL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Finansowej przez jednostki samorządu terytorialnego.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kumimoji="0" lang="pl-P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3528" y="1804462"/>
            <a:ext cx="881051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WIELOLETNIA  PROGNOZA  FINANSOWA 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zawiera prognozę: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Dochod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i wydatk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bieżących, w tym na obsługę długu,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Dochod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 majątkowych , w tym dochod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 ze sprzedaży majątku oraz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75" algn="l"/>
              </a:tabLst>
            </a:pPr>
            <a:r>
              <a:rPr lang="pl-PL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wydatk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 majątkowych,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Wyniku budżetu- nadwyżka lub deficyt,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Sposobu  sfinansowania deficytu lub przeznaczenia nadwyżki,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Przychod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i rozchod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budżetu, z uwzględnieniem długu zaciągniętego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75" algn="l"/>
              </a:tabLst>
            </a:pPr>
            <a:r>
              <a:rPr lang="pl-PL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oraz planowanego do zaciągnięcia,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Kwoty długu, w tym wskaźniki zadłużenia  oraz wskaźniki obsługi zadłużenia,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Przedsięwzięcia wieloletnie  w trakcie realizacji oraz planowane do realizacji,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Upoważnienie dla Zarządu Powiatu do zaciągania zobowiązań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75" algn="l"/>
              </a:tabLst>
            </a:pPr>
            <a:r>
              <a:rPr lang="pl-PL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wykraczających poza rok budżetowy oraz upoważnienie do przekazywania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75" algn="l"/>
              </a:tabLst>
            </a:pPr>
            <a:r>
              <a:rPr lang="pl-PL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tych uprawnień dyrektorom jednostek powiatu.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03260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5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0" y="200025"/>
            <a:ext cx="9246542" cy="610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trzałka w prawo 10"/>
          <p:cNvSpPr/>
          <p:nvPr/>
        </p:nvSpPr>
        <p:spPr>
          <a:xfrm flipV="1">
            <a:off x="251520" y="214312"/>
            <a:ext cx="1581150" cy="344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5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14970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Strzałka w prawo 4"/>
          <p:cNvSpPr/>
          <p:nvPr/>
        </p:nvSpPr>
        <p:spPr>
          <a:xfrm flipV="1">
            <a:off x="323528" y="141710"/>
            <a:ext cx="1600200" cy="334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133" y="382106"/>
            <a:ext cx="67892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" algn="l"/>
              </a:tabLst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WIELOLETNIA PROGNOZA  FINANSOWA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" algn="l"/>
              </a:tabLs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298237"/>
              </p:ext>
            </p:extLst>
          </p:nvPr>
        </p:nvGraphicFramePr>
        <p:xfrm>
          <a:off x="457199" y="1497013"/>
          <a:ext cx="8075241" cy="5029699"/>
        </p:xfrm>
        <a:graphic>
          <a:graphicData uri="http://schemas.openxmlformats.org/drawingml/2006/table">
            <a:tbl>
              <a:tblPr/>
              <a:tblGrid>
                <a:gridCol w="1766972"/>
                <a:gridCol w="1007901"/>
                <a:gridCol w="895692"/>
                <a:gridCol w="1034142"/>
                <a:gridCol w="842634"/>
                <a:gridCol w="790460"/>
                <a:gridCol w="852586"/>
                <a:gridCol w="884854"/>
              </a:tblGrid>
              <a:tr h="549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TREŚĆ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Wykonanie </a:t>
                      </a:r>
                      <a:endParaRPr lang="pl-PL" sz="11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za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 rok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Wykonanie </a:t>
                      </a:r>
                      <a:endParaRPr lang="pl-PL" sz="11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za 2013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Plan</a:t>
                      </a:r>
                      <a:r>
                        <a:rPr lang="pl-PL" sz="11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na </a:t>
                      </a: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2014</a:t>
                      </a:r>
                      <a:r>
                        <a:rPr lang="pl-PL" sz="11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(stan</a:t>
                      </a:r>
                      <a:r>
                        <a:rPr lang="pl-PL" sz="11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na  30.09.)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Plan </a:t>
                      </a: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   2015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r.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 na      </a:t>
                      </a: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r.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 na </a:t>
                      </a: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r.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 na </a:t>
                      </a:r>
                      <a:r>
                        <a:rPr lang="pl-PL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r.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976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Dochody ogółem, z tego: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57 664 508</a:t>
                      </a:r>
                      <a:endParaRPr lang="pl-PL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53 286 681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53 051 257</a:t>
                      </a:r>
                      <a:endParaRPr lang="pl-PL" sz="1200" b="1" i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51 875 863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48 030 000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48 532 800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49 508 300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088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A.1. Dochody bieżące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47 740 382</a:t>
                      </a:r>
                      <a:endParaRPr lang="pl-PL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49 073 653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1" i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50 407 422</a:t>
                      </a:r>
                      <a:endParaRPr lang="pl-PL" sz="1200" b="1" i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1" i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48 375 863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47 30 000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47 732 800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48 508 300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088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A.2. Dochody majątkowe, w tym: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9 924 125</a:t>
                      </a:r>
                      <a:endParaRPr lang="pl-PL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4 213 028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2 643 835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3 500 000</a:t>
                      </a:r>
                    </a:p>
                    <a:p>
                      <a:pPr algn="r"/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1 000 000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8 00 000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1 000 000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976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A.2.1. Dochody ze sprzedaży majątku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77 227</a:t>
                      </a:r>
                      <a:endParaRPr lang="pl-PL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1 322 985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210 780 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500 000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976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B. Wydatki ogółem, z tego: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59 887 777</a:t>
                      </a:r>
                      <a:endParaRPr lang="pl-PL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50 777 087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54 458 389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52 893 263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46 180 000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47 151 700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48 127 200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4207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B.1. Wydatki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bieżące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45 721 778</a:t>
                      </a:r>
                      <a:endParaRPr lang="pl-PL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46 883 810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49 387 286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46 490 598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45 180 000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45 951 700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46 727 200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781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B.2.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Wydatki  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majątkowe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14 165 998</a:t>
                      </a:r>
                      <a:endParaRPr lang="pl-PL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3 893 277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5 071 103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6 402 665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1 000 000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1 200 000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1 400 000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976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C. Wynik budżetu (A-B)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- 2 223 268</a:t>
                      </a:r>
                      <a:endParaRPr lang="pl-PL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06" marR="1500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2 509 593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>
                          <a:solidFill>
                            <a:srgbClr val="FF0000"/>
                          </a:solidFill>
                        </a:rPr>
                        <a:t>- 1 407 132</a:t>
                      </a:r>
                      <a:endParaRPr lang="pl-PL" sz="12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>
                          <a:solidFill>
                            <a:srgbClr val="FF0000"/>
                          </a:solidFill>
                        </a:rPr>
                        <a:t>- 1 017 400</a:t>
                      </a:r>
                      <a:endParaRPr lang="pl-PL" sz="12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1 850 000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1 381 100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i="0" dirty="0" smtClean="0"/>
                        <a:t>1 381 100</a:t>
                      </a:r>
                      <a:endParaRPr lang="pl-PL" sz="1200" b="1" i="0" dirty="0"/>
                    </a:p>
                  </a:txBody>
                  <a:tcPr marL="15006" marR="15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23" y="1028437"/>
            <a:ext cx="8137153" cy="57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2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648656"/>
              </p:ext>
            </p:extLst>
          </p:nvPr>
        </p:nvGraphicFramePr>
        <p:xfrm>
          <a:off x="467544" y="1112552"/>
          <a:ext cx="8208911" cy="2460087"/>
        </p:xfrm>
        <a:graphic>
          <a:graphicData uri="http://schemas.openxmlformats.org/drawingml/2006/table">
            <a:tbl>
              <a:tblPr/>
              <a:tblGrid>
                <a:gridCol w="1588835"/>
                <a:gridCol w="961649"/>
                <a:gridCol w="905900"/>
                <a:gridCol w="866603"/>
                <a:gridCol w="1005605"/>
                <a:gridCol w="936104"/>
                <a:gridCol w="1008112"/>
                <a:gridCol w="936103"/>
              </a:tblGrid>
              <a:tr h="549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TREŚĆ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Wykonanie w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roku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Wykonanie w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roku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Przewidywane wykonanie  w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roku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Plan na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          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 na 2015 rok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 na 2016 rok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 2017 rok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610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D.1. Przychody ogółem, z tego: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4 515 407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906  119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3 045 772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2 800 000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610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D.1.1. Kredyty i pożyczki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3 100 000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1 251 000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2 800 000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74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D.1.2. Zwrot pożyczek udzielonych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b="1"/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24 880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21 040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b="1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b="1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b="1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74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D.1.3. Wolne środki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1 415  407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881 239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1 773 732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b="1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b="1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120345"/>
              </p:ext>
            </p:extLst>
          </p:nvPr>
        </p:nvGraphicFramePr>
        <p:xfrm>
          <a:off x="539552" y="260648"/>
          <a:ext cx="8229600" cy="280416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PRZYCHODY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8137153" cy="57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22585"/>
              </p:ext>
            </p:extLst>
          </p:nvPr>
        </p:nvGraphicFramePr>
        <p:xfrm>
          <a:off x="467544" y="3861048"/>
          <a:ext cx="8229600" cy="280416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PLANOWANE DO SPŁATY ZACIĄGNIĘTE W LATACH POPRZEDNICH KREDYTY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8137153" cy="57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949086"/>
              </p:ext>
            </p:extLst>
          </p:nvPr>
        </p:nvGraphicFramePr>
        <p:xfrm>
          <a:off x="342366" y="4656980"/>
          <a:ext cx="8480216" cy="1415160"/>
        </p:xfrm>
        <a:graphic>
          <a:graphicData uri="http://schemas.openxmlformats.org/drawingml/2006/table">
            <a:tbl>
              <a:tblPr/>
              <a:tblGrid>
                <a:gridCol w="1943115"/>
                <a:gridCol w="918367"/>
                <a:gridCol w="864096"/>
                <a:gridCol w="864096"/>
                <a:gridCol w="936104"/>
                <a:gridCol w="1008112"/>
                <a:gridCol w="936104"/>
                <a:gridCol w="1010222"/>
              </a:tblGrid>
              <a:tr h="552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TREŚĆ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Wykonanie w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roku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Wykonanie w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roku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Przewidywane wykonanie w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roku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Plan na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rok.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 na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 na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 na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50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D.2. Rozchody ogółem, z tego: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1  410 900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1 641 980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1 638 640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1 782 600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1 850 000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1 381 100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1 381 100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682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D.2.1. Spłaty kredytów i pożyczek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1 410 900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1 617 100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1 617 600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1 782 600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1 850 000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1 381 100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1 381 100</a:t>
                      </a:r>
                      <a:endParaRPr lang="pl-PL" sz="1200" b="1" dirty="0"/>
                    </a:p>
                  </a:txBody>
                  <a:tcPr marL="16676" marR="166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179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Udzielone pożyczki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76" marR="1667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b="1"/>
                    </a:p>
                  </a:txBody>
                  <a:tcPr marL="16676" marR="1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24 880</a:t>
                      </a:r>
                      <a:endParaRPr lang="pl-PL" sz="1200" b="1" dirty="0"/>
                    </a:p>
                  </a:txBody>
                  <a:tcPr marL="16676" marR="1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21 040</a:t>
                      </a:r>
                      <a:endParaRPr lang="pl-PL" sz="1200" b="1" dirty="0"/>
                    </a:p>
                  </a:txBody>
                  <a:tcPr marL="16676" marR="1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b="1"/>
                    </a:p>
                  </a:txBody>
                  <a:tcPr marL="16676" marR="1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b="1"/>
                    </a:p>
                  </a:txBody>
                  <a:tcPr marL="16676" marR="1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b="1"/>
                    </a:p>
                  </a:txBody>
                  <a:tcPr marL="16676" marR="1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1200" b="1" dirty="0"/>
                    </a:p>
                  </a:txBody>
                  <a:tcPr marL="16676" marR="1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6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782278"/>
              </p:ext>
            </p:extLst>
          </p:nvPr>
        </p:nvGraphicFramePr>
        <p:xfrm>
          <a:off x="395536" y="332656"/>
          <a:ext cx="8229600" cy="77114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ZADŁUŻENIE  BUDŻETU  POWIATU  W POSZCZEGÓLNYCH  LATACH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14525" algn="l"/>
                        </a:tabLst>
                      </a:pPr>
                      <a:r>
                        <a:rPr lang="pl-PL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 koniec </a:t>
                      </a:r>
                      <a:r>
                        <a:rPr lang="pl-PL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 </a:t>
                      </a:r>
                      <a:r>
                        <a:rPr lang="pl-PL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roku i na lata następne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739824"/>
              </p:ext>
            </p:extLst>
          </p:nvPr>
        </p:nvGraphicFramePr>
        <p:xfrm>
          <a:off x="467544" y="1484784"/>
          <a:ext cx="8229600" cy="3159612"/>
        </p:xfrm>
        <a:graphic>
          <a:graphicData uri="http://schemas.openxmlformats.org/drawingml/2006/table">
            <a:tbl>
              <a:tblPr/>
              <a:tblGrid>
                <a:gridCol w="1970942"/>
                <a:gridCol w="835508"/>
                <a:gridCol w="908959"/>
                <a:gridCol w="890597"/>
                <a:gridCol w="979350"/>
                <a:gridCol w="890597"/>
                <a:gridCol w="899777"/>
                <a:gridCol w="853870"/>
              </a:tblGrid>
              <a:tr h="49888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WYSZCZEGÓLNIENIE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DANE  HISTORYCZNE-  WYKONANIE</a:t>
                      </a: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ROK PLANOWANY</a:t>
                      </a: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PROGNOZA</a:t>
                      </a: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3949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2012</a:t>
                      </a: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2013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2014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2015</a:t>
                      </a: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2016</a:t>
                      </a: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2017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2018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1269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DOCHODY OGÓŁEM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57 664 508</a:t>
                      </a: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53 286 680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53 051 257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51 875 863</a:t>
                      </a: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48 030 000</a:t>
                      </a: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48 532 800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49 508 300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85523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KWOTA  DŁUGU NA KONIEC ROKU BUDŻETOWEGO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10 303 600</a:t>
                      </a: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8 686 500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8 319 900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9 337 300</a:t>
                      </a: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7 487 300</a:t>
                      </a: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6 106 200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4 725 100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533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STOSUNEK DŁUGU DO DOCHODÓW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18%</a:t>
                      </a: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16%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16%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18%</a:t>
                      </a: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16%</a:t>
                      </a: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13%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10%</a:t>
                      </a:r>
                    </a:p>
                  </a:txBody>
                  <a:tcPr marL="9171" marR="9171" marT="9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52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6265"/>
            <a:ext cx="94599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595982"/>
              </p:ext>
            </p:extLst>
          </p:nvPr>
        </p:nvGraphicFramePr>
        <p:xfrm>
          <a:off x="611559" y="1838010"/>
          <a:ext cx="7920881" cy="3024335"/>
        </p:xfrm>
        <a:graphic>
          <a:graphicData uri="http://schemas.openxmlformats.org/drawingml/2006/table">
            <a:tbl>
              <a:tblPr/>
              <a:tblGrid>
                <a:gridCol w="1753444"/>
                <a:gridCol w="949519"/>
                <a:gridCol w="900988"/>
                <a:gridCol w="932554"/>
                <a:gridCol w="869422"/>
                <a:gridCol w="831681"/>
                <a:gridCol w="831681"/>
                <a:gridCol w="851592"/>
              </a:tblGrid>
              <a:tr h="789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b="1" i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TREŚĆ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0" marR="167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Wykonanie w </a:t>
                      </a:r>
                      <a:r>
                        <a:rPr lang="pl-PL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 </a:t>
                      </a: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roku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0" marR="167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Wykonanie w </a:t>
                      </a:r>
                      <a:r>
                        <a:rPr lang="pl-PL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 </a:t>
                      </a: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roku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0" marR="16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Przewidywane  </a:t>
                      </a: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wykonanie w </a:t>
                      </a:r>
                      <a:r>
                        <a:rPr lang="pl-PL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 </a:t>
                      </a: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roku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0" marR="16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Plan na 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 rok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0" marR="16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 na </a:t>
                      </a:r>
                      <a:r>
                        <a:rPr lang="pl-PL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 </a:t>
                      </a: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0" marR="16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 na </a:t>
                      </a:r>
                      <a:r>
                        <a:rPr lang="pl-PL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 </a:t>
                      </a: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0" marR="16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Prognoza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 </a:t>
                      </a:r>
                      <a:r>
                        <a:rPr lang="pl-PL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 </a:t>
                      </a:r>
                      <a:r>
                        <a:rPr lang="pl-PL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rok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0" marR="16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20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G. Obciążenia związane z posiadanymi zobowiązaniami, z tego: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0" marR="167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>
                          <a:solidFill>
                            <a:schemeClr val="tx1"/>
                          </a:solidFill>
                        </a:rPr>
                        <a:t>1 873 947</a:t>
                      </a:r>
                      <a:endParaRPr lang="pl-PL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6710" marR="167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2 007 963</a:t>
                      </a:r>
                      <a:endParaRPr lang="pl-PL" sz="12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1 899 800</a:t>
                      </a:r>
                      <a:endParaRPr lang="pl-PL" sz="12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2 054 671</a:t>
                      </a:r>
                      <a:endParaRPr lang="pl-PL" sz="12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2 131 853</a:t>
                      </a:r>
                      <a:endParaRPr lang="pl-PL" sz="12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1 620 423</a:t>
                      </a:r>
                      <a:endParaRPr lang="pl-PL" sz="12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 1 572 157</a:t>
                      </a:r>
                      <a:endParaRPr lang="pl-PL" sz="12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806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G.1. Spłaty rat kredytów i pożyczek (D.2.1. - D.2.1.1.)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0" marR="167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1 410 900</a:t>
                      </a:r>
                      <a:endParaRPr lang="pl-PL" sz="1200" b="1" dirty="0"/>
                    </a:p>
                  </a:txBody>
                  <a:tcPr marL="16710" marR="167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1 617 100</a:t>
                      </a:r>
                      <a:endParaRPr lang="pl-PL" sz="12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1 617 100</a:t>
                      </a:r>
                      <a:endParaRPr lang="pl-PL" sz="12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1 782 600</a:t>
                      </a:r>
                      <a:endParaRPr lang="pl-PL" sz="12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1 850</a:t>
                      </a:r>
                      <a:r>
                        <a:rPr lang="pl-PL" sz="1200" b="1" baseline="0" dirty="0" smtClean="0"/>
                        <a:t> 000</a:t>
                      </a:r>
                      <a:endParaRPr lang="pl-PL" sz="12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1 381 100</a:t>
                      </a:r>
                      <a:endParaRPr lang="pl-PL" sz="12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1 381 100</a:t>
                      </a:r>
                      <a:endParaRPr lang="pl-PL" sz="12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806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G.2. Spłaty odsetek od kredytów i pożyczek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10" marR="167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463 047</a:t>
                      </a:r>
                      <a:endParaRPr lang="pl-PL" sz="1200" b="1" dirty="0"/>
                    </a:p>
                  </a:txBody>
                  <a:tcPr marL="16710" marR="167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390 863</a:t>
                      </a:r>
                      <a:endParaRPr lang="pl-PL" sz="12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282 700</a:t>
                      </a:r>
                      <a:endParaRPr lang="pl-PL" sz="12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272 071</a:t>
                      </a:r>
                      <a:endParaRPr lang="pl-PL" sz="12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281 853</a:t>
                      </a:r>
                      <a:endParaRPr lang="pl-PL" sz="12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239 323</a:t>
                      </a:r>
                      <a:endParaRPr lang="pl-PL" sz="12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b="1" dirty="0" smtClean="0"/>
                        <a:t>191 057</a:t>
                      </a:r>
                      <a:endParaRPr lang="pl-PL" sz="1200" b="1" dirty="0"/>
                    </a:p>
                  </a:txBody>
                  <a:tcPr marL="16710" marR="167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139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4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3232" cy="936104"/>
          </a:xfrm>
        </p:spPr>
        <p:txBody>
          <a:bodyPr/>
          <a:lstStyle/>
          <a:p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>    Wieloletnia </a:t>
            </a:r>
            <a:r>
              <a:rPr lang="pl-PL" sz="2000" b="1" dirty="0"/>
              <a:t>Prognoza Finansowa   -   na lata 2015- 2018					</a:t>
            </a:r>
            <a:r>
              <a:rPr lang="pl-PL" b="1" dirty="0"/>
              <a:t>			</a:t>
            </a: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229600" cy="5280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1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1896</TotalTime>
  <Words>919</Words>
  <Application>Microsoft Office PowerPoint</Application>
  <PresentationFormat>Pokaz na ekranie (4:3)</PresentationFormat>
  <Paragraphs>293</Paragraphs>
  <Slides>12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Kierownictwo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Wieloletnia Prognoza Finansowa   -   na lata 2015- 2018       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B.Kępka</dc:creator>
  <cp:lastModifiedBy>Jadwiga Trzcińska</cp:lastModifiedBy>
  <cp:revision>200</cp:revision>
  <cp:lastPrinted>2011-12-22T14:06:59Z</cp:lastPrinted>
  <dcterms:created xsi:type="dcterms:W3CDTF">2011-12-08T09:09:48Z</dcterms:created>
  <dcterms:modified xsi:type="dcterms:W3CDTF">2015-01-02T08:33:51Z</dcterms:modified>
</cp:coreProperties>
</file>